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72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73" r:id="rId15"/>
    <p:sldId id="274" r:id="rId16"/>
    <p:sldId id="265" r:id="rId17"/>
    <p:sldId id="266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4" d="100"/>
          <a:sy n="104" d="100"/>
        </p:scale>
        <p:origin x="123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BA92157F-A1B8-4763-A120-71AB1F28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68BEECD3-561E-4E9F-A4C3-06DF9A39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ED22981E-B787-486C-8142-F89EF2A2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9D720F9A-66AD-4B47-B60A-DD273463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493E35B7-7911-4C05-AABA-5E7A26B4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C8181323-A628-4E83-9041-7EFA92DC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B5F813A2-A792-438D-87C6-94D5CE6EE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831C8F1-B611-47DC-AB00-2F5BC8AB0F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FF37494-452E-4D0A-A77E-BE93D49705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BBD32CC3-5B84-4970-965A-690D6A44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2DBB33-7709-44CF-A55B-4F1394CF69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A6BC1118-9DBE-4EBB-B3D9-DB305686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78564DE-F07D-4056-B998-F0F2BB3B0E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212BEF1-5BFD-422D-A431-B355AFDCB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2CA0B86A-D30D-4014-AFDD-6FF7F950A08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C8CE669C-9124-4F40-B8C0-FD09C47D5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146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118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36610C8-76E0-4AF6-BDF1-C0975E5CDD8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CAD84FE2-793F-4CC7-AB96-C632EBE2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6BA4223-BD05-452F-81D7-D4AE9561328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86875A8-99D9-4B66-9DFA-3E8F77EE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1A3ABA8-418B-4840-8404-31D78ECB40A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B1F5090-E5FE-439B-B625-C4BF7127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D2C7D46E-00D8-4EF8-9BE1-A8B5CABD2A4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FEC3F0C-C66F-41E0-8CDE-38ADDBA8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D2C7D46E-00D8-4EF8-9BE1-A8B5CABD2A4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FEC3F0C-C66F-41E0-8CDE-38ADDBA8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59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9024A52-8A09-4312-BEC5-A6C1009935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42C18F2-B863-41B1-832A-7101A28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2DBB33-7709-44CF-A55B-4F1394CF69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A6BC1118-9DBE-4EBB-B3D9-DB305686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482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CA13C69-F9BB-4793-B77B-7E991325402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B43D8B4F-D108-4459-A487-5A93375F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385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CA13C69-F9BB-4793-B77B-7E991325402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B43D8B4F-D108-4459-A487-5A93375F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974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CA13C69-F9BB-4793-B77B-7E991325402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B43D8B4F-D108-4459-A487-5A93375F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12CBB3-6EF2-40C6-82C3-EE230C5A0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679F0-1E2F-4F38-A59D-D7D54767BE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945346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C092C-1DD2-4770-95EE-871B503E88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8C856-863B-476D-949B-FEBD8C003E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29103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A6674-F65D-4504-B2BE-D4FE236ACD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5773-06C4-40B9-AFEF-853CC47B0B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1425897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6E0ACA-1F2A-4A34-9E80-185AB8586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2B16-C68B-4B97-82EE-F206553A23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558399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66F83-1674-4A01-90C9-38BB07C2B20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3B1A9-4203-4C0C-B53D-856A7406E0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30671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2E1CA-5C39-4AFD-8C95-F2498ABB55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57D67-7C97-41AB-A118-E1B3D5B8F7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374454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830ADA-30E7-449C-A95C-A0395886BF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3382F-4D64-4FB4-A497-6F2B04FBE4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700746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90FCB5-A6D0-41E0-A948-84081DE34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5A3D1-A994-4A31-BFD0-7E4A1F0A11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01413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652CEA-E206-4535-A1D9-C2E83206A5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ACB76-2883-47A6-9CDC-15DA479059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065390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3386B-4DEF-44EC-BFA4-4E20498119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3EFD6-820A-4CED-A5C2-FD8E9B2450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09999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8F6FB-BFF2-4CD1-8DBE-3F982D2A26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E818-B2E2-42E6-B3C3-12113E7711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229002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A533412-A6F5-44DE-A070-FF69DD3F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A152729-A71B-4032-9921-BE2329927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EEE8C7C4-DFF0-44F1-A67D-A453AAF7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55355BD-2655-4823-A045-2068D950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98C1E1E-CF9A-45AB-B3BA-8501E40AA3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99A56DA-0624-4A62-B71C-ED4E74AEAC0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qypDEqNk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zaweb.hu/Extra-3D_modellek-Ujkokori_telepules-4055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ofhumanevolution.com/HomoSapiens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C209C70-02A2-46D9-AC5B-B601294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876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szakaszai – Az őskőkor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94A31F38-B8E1-493D-BFFD-2BE1D80B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9"/>
            <a:ext cx="8893621" cy="26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Az őskor</a:t>
            </a:r>
            <a:br>
              <a:rPr lang="hu-HU" sz="24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 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az ember kialakulásától az első államok megjelenéséig </a:t>
            </a:r>
            <a:br>
              <a:rPr lang="hu-HU" sz="24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		(kb. Kr. e. 3000-ig) terjedő időszak</a:t>
            </a:r>
          </a:p>
          <a:p>
            <a:pPr marL="287338">
              <a:buFont typeface="Times New Roman" pitchFamily="16" charset="0"/>
              <a:buNone/>
              <a:defRPr/>
            </a:pPr>
            <a:endParaRPr lang="hu-HU" sz="2400" b="1" dirty="0">
              <a:solidFill>
                <a:srgbClr val="000000"/>
              </a:solidFill>
              <a:latin typeface="Cambria" pitchFamily="1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Az őskőkor (</a:t>
            </a:r>
            <a:r>
              <a:rPr lang="hu-HU" sz="2200" b="1" dirty="0" err="1">
                <a:solidFill>
                  <a:srgbClr val="000000"/>
                </a:solidFill>
                <a:latin typeface="Cambria" pitchFamily="16" charset="0"/>
              </a:rPr>
              <a:t>paleolitikum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)</a:t>
            </a:r>
            <a:br>
              <a:rPr lang="hu-HU" sz="22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kb. 2,5 (3,3?) millió év – kb. Kr. e. 8000-ig</a:t>
            </a:r>
            <a:br>
              <a:rPr lang="hu-HU" sz="22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vadászat, gyűjtögetés = munkamegosztás 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9F5C95F1-9050-422E-AA52-7378C518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" y="3675137"/>
            <a:ext cx="4464496" cy="31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4EA7624A-AA5D-45AA-9CBA-33734A13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09" y="3674869"/>
            <a:ext cx="4241016" cy="31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2146BF56-B375-4338-82A0-FEDA60937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" y="1"/>
            <a:ext cx="9136061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őskőkor 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1A746680-115B-4D32-B2B8-F26B1A41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8"/>
            <a:ext cx="8893621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Az őskőkor (</a:t>
            </a:r>
            <a:r>
              <a:rPr lang="hu-HU" altLang="hu-HU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paleolitikum</a:t>
            </a:r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b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		</a:t>
            </a:r>
            <a:r>
              <a:rPr lang="hu-HU" altLang="hu-HU" sz="24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 hitvilág (vadászmágia) és termékenységkultusz jelei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6DBA80A7-93CB-45BC-B16D-7FCCDC41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1882775"/>
            <a:ext cx="6094412" cy="499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4FB780E6-6C20-4A7E-B7A1-1109C830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882775"/>
            <a:ext cx="3041650" cy="22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4C354B9A-E146-41AB-A2AF-51CD54DD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003658"/>
            <a:ext cx="3041650" cy="18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7">
            <a:extLst>
              <a:ext uri="{FF2B5EF4-FFF2-40B4-BE49-F238E27FC236}">
                <a16:creationId xmlns:a16="http://schemas.microsoft.com/office/drawing/2014/main" id="{97BF7127-2320-4E17-B07A-C39702A8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49" y="5829300"/>
            <a:ext cx="3150171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Hohler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Fels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-i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vénusz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(35-40 e. éves)</a:t>
            </a:r>
          </a:p>
          <a:p>
            <a:pPr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Lascaux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-i barlang festményei </a:t>
            </a:r>
          </a:p>
          <a:p>
            <a:pPr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(15-17 ezer éves)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C405D203-00D7-4923-89DD-56AADC93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763"/>
            <a:ext cx="9144000" cy="6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szakaszai – az újkőkor 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25822A0-12BC-42E8-B597-D5A66CB9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8" y="3024189"/>
            <a:ext cx="8875360" cy="175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  <a:br>
              <a:rPr lang="hu-HU" altLang="hu-HU" sz="2200" b="1" i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 kb. 10 000 éve: utolsó jégkorszak vége, felmelegedés</a:t>
            </a:r>
            <a:b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kb. Kr. e. 8000 – Kr. e. 3000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„neolitikus forradalom”: letelepedés és élelemtermelés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népességnövekedés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22CA9AC4-B126-4D63-A561-3416AF2B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45906"/>
          <a:stretch>
            <a:fillRect/>
          </a:stretch>
        </p:blipFill>
        <p:spPr bwMode="auto">
          <a:xfrm>
            <a:off x="2084015" y="1152525"/>
            <a:ext cx="6915523" cy="18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406" b="459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71228668-01E9-4471-BDDE-B41DAC88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18" y="4402843"/>
            <a:ext cx="3813820" cy="24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22AFC984-5631-4B98-A8EB-D7448048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r="11301"/>
          <a:stretch/>
        </p:blipFill>
        <p:spPr bwMode="auto">
          <a:xfrm>
            <a:off x="1331640" y="4781359"/>
            <a:ext cx="2232248" cy="20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EE77ACE5-4CDD-42CD-AB18-4BA3BA7C959E}"/>
              </a:ext>
            </a:extLst>
          </p:cNvPr>
          <p:cNvSpPr/>
          <p:nvPr/>
        </p:nvSpPr>
        <p:spPr>
          <a:xfrm>
            <a:off x="323528" y="2377858"/>
            <a:ext cx="176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Formatartó eszközök</a:t>
            </a:r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újkőkor 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B3141FC1-0B87-4782-A28D-8F93F073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694" y="6201047"/>
            <a:ext cx="5044305" cy="6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A „termékeny félhold”</a:t>
            </a:r>
          </a:p>
          <a:p>
            <a:pPr algn="ctr" eaLnBrk="1" hangingPunct="1">
              <a:buClrTx/>
            </a:pPr>
            <a:r>
              <a:rPr lang="hu-HU" b="1" dirty="0" err="1"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Ç</a:t>
            </a:r>
            <a:r>
              <a:rPr lang="hu-HU" altLang="hu-HU" b="1" dirty="0" err="1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atalhöyük</a:t>
            </a:r>
            <a:r>
              <a:rPr lang="hu-HU" altLang="hu-HU" b="1" dirty="0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 3D</a:t>
            </a:r>
            <a:endParaRPr lang="hu-HU" altLang="hu-HU" b="1" dirty="0">
              <a:solidFill>
                <a:srgbClr val="000000"/>
              </a:solidFill>
              <a:highlight>
                <a:srgbClr val="800000"/>
              </a:highlight>
              <a:latin typeface="Cambria" panose="02040503050406030204" pitchFamily="18" charset="0"/>
            </a:endParaRPr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8DEB4720-EB38-452B-A8D3-149CB0F12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912" r="2828" b="2012"/>
          <a:stretch/>
        </p:blipFill>
        <p:spPr bwMode="auto">
          <a:xfrm>
            <a:off x="4099695" y="1152525"/>
            <a:ext cx="5044305" cy="50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</a:rPr>
              <a:t>Pattintott kőeszközök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Élelemtermelés: 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növénytermesztés és állattenyésztés</a:t>
            </a:r>
          </a:p>
          <a:p>
            <a:pPr eaLnBrk="1" hangingPunct="1">
              <a:spcBef>
                <a:spcPts val="800"/>
              </a:spcBef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népességnövekedés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házak, falvak, városok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lakóházak – </a:t>
            </a:r>
            <a:r>
              <a:rPr lang="hu-HU" altLang="hu-HU" sz="2200" dirty="0" err="1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5"/>
              </a:rPr>
              <a:t>mozaWeb</a:t>
            </a:r>
            <a:r>
              <a:rPr lang="hu-HU" altLang="hu-HU" sz="2200" dirty="0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5"/>
              </a:rPr>
              <a:t> 3D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öltözet: állati bőrök 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helyett vászon 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- szövés, fonás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tárolás eszközei, edények	, 		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főzés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mesterségek megjelenése: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fazekasság, szövés</a:t>
            </a:r>
            <a:endParaRPr lang="hu-HU" altLang="hu-HU" sz="2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újkőkor - hiedelemvilág 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</a:rPr>
              <a:t>A jó termés és az állatszaporulat biztosítása a cél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termékenységkultuszok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 növények és állatok újjászületése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termékenységszobrok, </a:t>
            </a:r>
            <a:r>
              <a:rPr lang="hu-HU" altLang="hu-HU" sz="2000" dirty="0" err="1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vénuszok</a:t>
            </a: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hu-HU" altLang="hu-HU" sz="200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</a:t>
            </a:r>
            <a:r>
              <a:rPr lang="hu-HU" altLang="hu-HU" sz="200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adászvarázslatok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háttérbe szorulnak</a:t>
            </a:r>
          </a:p>
          <a:p>
            <a:pPr eaLnBrk="1" hangingPunct="1">
              <a:spcBef>
                <a:spcPts val="800"/>
              </a:spcBef>
            </a:pP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pic>
        <p:nvPicPr>
          <p:cNvPr id="5" name="Kép 4" descr="A képen étel, asztal, medve látható&#10;&#10;Automatikusan generált leírás">
            <a:extLst>
              <a:ext uri="{FF2B5EF4-FFF2-40B4-BE49-F238E27FC236}">
                <a16:creationId xmlns:a16="http://schemas.microsoft.com/office/drawing/2014/main" id="{2F861993-F329-429C-A95D-AD38FE357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38075"/>
            <a:ext cx="1884040" cy="3532575"/>
          </a:xfrm>
          <a:prstGeom prst="rect">
            <a:avLst/>
          </a:prstGeom>
        </p:spPr>
      </p:pic>
      <p:pic>
        <p:nvPicPr>
          <p:cNvPr id="9" name="Kép 8" descr="A képen fénykép, különböző, nő, ülő látható&#10;&#10;Automatikusan generált leírás">
            <a:extLst>
              <a:ext uri="{FF2B5EF4-FFF2-40B4-BE49-F238E27FC236}">
                <a16:creationId xmlns:a16="http://schemas.microsoft.com/office/drawing/2014/main" id="{1201E0E0-AE17-4336-9B20-82B34E71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9" y="3812124"/>
            <a:ext cx="395844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98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újkőkor – hiedelemvilág??? 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hu-HU" altLang="hu-HU" sz="22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800"/>
              </a:spcBef>
            </a:pPr>
            <a:endParaRPr lang="hu-HU" altLang="hu-HU" sz="2000" dirty="0">
              <a:solidFill>
                <a:srgbClr val="0000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800"/>
              </a:spcBef>
            </a:pP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pic>
        <p:nvPicPr>
          <p:cNvPr id="3" name="Kép 2" descr="A képen beltéri, ülő, anyag, szőnyeg látható&#10;&#10;Automatikusan generált leírás">
            <a:extLst>
              <a:ext uri="{FF2B5EF4-FFF2-40B4-BE49-F238E27FC236}">
                <a16:creationId xmlns:a16="http://schemas.microsoft.com/office/drawing/2014/main" id="{84D8ABFE-88A7-4A01-A067-BE11BFABB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005004"/>
            <a:ext cx="7852617" cy="3576124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2027C2A-39A2-4C70-AECE-048DA6F81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5" y="393305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795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6799949-E1BA-45E6-8059-A2BC6691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Újkőkori régészeti leletek és házrekonstrukció 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DF6BDBA7-DB60-43E5-B4E8-123A63DB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79500"/>
            <a:ext cx="3709254" cy="33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27AE0DE4-9768-4E60-A892-0073F69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04901"/>
            <a:ext cx="4195762" cy="28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68950DFD-B90C-495B-AA94-4D95FD58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0938"/>
            <a:ext cx="4195762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AE600DC3-F914-40FA-9692-285FB097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77234"/>
            <a:ext cx="3708941" cy="24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FE5E2F7A-1241-4811-8D5C-8A9804033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kialakulása: az evolúciós folyamat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1CB3995E-AEAA-4DF1-8A13-D779B53C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89" y="1124744"/>
            <a:ext cx="6409223" cy="5640754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37C8A30-209C-486F-B3EE-BF17221D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 – </a:t>
            </a:r>
          </a:p>
        </p:txBody>
      </p:sp>
      <p:graphicFrame>
        <p:nvGraphicFramePr>
          <p:cNvPr id="5124" name="Group 4">
            <a:extLst>
              <a:ext uri="{FF2B5EF4-FFF2-40B4-BE49-F238E27FC236}">
                <a16:creationId xmlns:a16="http://schemas.microsoft.com/office/drawing/2014/main" id="{996D4D1B-626F-4111-AD6E-9B5976C8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66735"/>
              </p:ext>
            </p:extLst>
          </p:nvPr>
        </p:nvGraphicFramePr>
        <p:xfrm>
          <a:off x="144463" y="1439863"/>
          <a:ext cx="8858250" cy="2605025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EMBERELŐDÖK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Australopithecus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(déli majom)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Homo </a:t>
                      </a: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habilis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6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(ügyes ember)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Homo </a:t>
                      </a: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erectus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6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(felegyenesedett ember)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Neander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-völgyi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ember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IDŐSZAK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5–2 millió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éve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2,5 millió –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 millió éve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1,7 millió –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300 000 éve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150 000 –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35 000 éve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AGYTÉRFOGAT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450–500 cm3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600–800 cm3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900–1100 cm3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1300–1500 cm3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MAGASSÁG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90–120 cm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120–130 cm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160 cm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160–170 cm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The road to humanity (Credit: SPL)">
            <a:extLst>
              <a:ext uri="{FF2B5EF4-FFF2-40B4-BE49-F238E27FC236}">
                <a16:creationId xmlns:a16="http://schemas.microsoft.com/office/drawing/2014/main" id="{67A0BC0E-06A3-4D4A-AEE3-4A046795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5523"/>
          <a:stretch/>
        </p:blipFill>
        <p:spPr bwMode="auto">
          <a:xfrm>
            <a:off x="141287" y="3933056"/>
            <a:ext cx="88582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37C8A30-209C-486F-B3EE-BF17221D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 </a:t>
            </a:r>
          </a:p>
        </p:txBody>
      </p:sp>
      <p:graphicFrame>
        <p:nvGraphicFramePr>
          <p:cNvPr id="5124" name="Group 4">
            <a:extLst>
              <a:ext uri="{FF2B5EF4-FFF2-40B4-BE49-F238E27FC236}">
                <a16:creationId xmlns:a16="http://schemas.microsoft.com/office/drawing/2014/main" id="{996D4D1B-626F-4111-AD6E-9B5976C8D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24629"/>
              </p:ext>
            </p:extLst>
          </p:nvPr>
        </p:nvGraphicFramePr>
        <p:xfrm>
          <a:off x="144463" y="1439863"/>
          <a:ext cx="8858250" cy="2387347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EMBERELŐDÖK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Australopithecus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(déli majom)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Homo habilis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Homo erectus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Neander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-völgyi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ember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Életmód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hu-H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gyűjtögetés, </a:t>
                      </a:r>
                      <a:r>
                        <a:rPr lang="hu-HU" sz="1600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horda,növényevő</a:t>
                      </a:r>
                      <a:endParaRPr lang="hu-HU" sz="16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biztos járás, tűz ismerete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vadászat, munkamegosztás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vadászat, nemzetség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Eszközök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hu-HU" sz="1600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alkalmi vadászat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tudatos eszközhasználat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tűz használata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megmunkált kő- és csonteszközök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Szellemi fejlődés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alacsony szint,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kihalt 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kommunikáció kezdetei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szertartások, emberi lélek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hit, temetkezés, varázslat, mágia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The road to humanity (Credit: SPL)">
            <a:extLst>
              <a:ext uri="{FF2B5EF4-FFF2-40B4-BE49-F238E27FC236}">
                <a16:creationId xmlns:a16="http://schemas.microsoft.com/office/drawing/2014/main" id="{67A0BC0E-06A3-4D4A-AEE3-4A046795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5523"/>
          <a:stretch/>
        </p:blipFill>
        <p:spPr bwMode="auto">
          <a:xfrm>
            <a:off x="141287" y="3933056"/>
            <a:ext cx="88582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687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C8FCB4A-73A9-4094-A323-9D1C00FB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 – Koponya és agytérfogat 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D17431E5-FF97-4DD0-A222-0F05B33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0" y="1155134"/>
            <a:ext cx="7074421" cy="57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C209C70-02A2-46D9-AC5B-B601294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876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emberelőd, a Homo sapiens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94A31F38-B8E1-493D-BFFD-2BE1D80B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9"/>
            <a:ext cx="8893621" cy="26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Afrika, 30 ezer évvel ezelőtt</a:t>
            </a:r>
            <a:br>
              <a:rPr lang="hu-HU" sz="24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 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az emberré válás folyamata lezárult</a:t>
            </a:r>
          </a:p>
          <a:p>
            <a:pPr>
              <a:defRPr/>
            </a:pP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          egyetlen faj, DE: a környezethez való alkalmazkodás miatt:</a:t>
            </a:r>
          </a:p>
          <a:p>
            <a:pPr>
              <a:defRPr/>
            </a:pP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         rasszok: europid, mongolid, </a:t>
            </a:r>
            <a:r>
              <a:rPr lang="hu-HU" sz="2400" dirty="0" err="1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negrid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ausztralid</a:t>
            </a:r>
            <a:endParaRPr lang="hu-HU" sz="2400" b="1" dirty="0">
              <a:solidFill>
                <a:srgbClr val="000000"/>
              </a:solidFill>
              <a:latin typeface="Cambria" pitchFamily="1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Életmód, eszközök, szellemi fejlettség:</a:t>
            </a:r>
            <a:br>
              <a:rPr lang="hu-HU" sz="22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vadászat, gyűjtögetés, új eszközök: íj, nyíl, tű, szigony</a:t>
            </a:r>
            <a:br>
              <a:rPr lang="hu-HU" sz="22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törzsek, nemzetségek, művészeti alkotások, zene</a:t>
            </a:r>
          </a:p>
        </p:txBody>
      </p:sp>
      <p:pic>
        <p:nvPicPr>
          <p:cNvPr id="5" name="Kép 4" descr="A képen emlősök, állat látható&#10;&#10;Automatikusan generált leírás">
            <a:extLst>
              <a:ext uri="{FF2B5EF4-FFF2-40B4-BE49-F238E27FC236}">
                <a16:creationId xmlns:a16="http://schemas.microsoft.com/office/drawing/2014/main" id="{E71CDE10-69E1-405A-9D80-ABA65015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2470"/>
            <a:ext cx="3528392" cy="219988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64EE90-86D5-4DAF-A49F-945F048B5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2674282" cy="32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70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3476ACF-1DCD-4CD5-9E00-8A29B42E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vándorlása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5B2F6D0-F175-4D71-8F82-CDC5BE41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9654"/>
            <a:ext cx="9144001" cy="46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Az ember </a:t>
            </a:r>
            <a:r>
              <a:rPr lang="hu-HU" altLang="hu-HU" sz="1800" b="1" dirty="0">
                <a:solidFill>
                  <a:schemeClr val="tx1"/>
                </a:solidFill>
                <a:highlight>
                  <a:srgbClr val="000000"/>
                </a:highlight>
                <a:latin typeface="Cambria" panose="02040503050406030204" pitchFamily="18" charset="0"/>
                <a:hlinkClick r:id="rId3"/>
              </a:rPr>
              <a:t>elterjedése</a:t>
            </a: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 a Földön</a:t>
            </a:r>
          </a:p>
        </p:txBody>
      </p:sp>
      <p:pic>
        <p:nvPicPr>
          <p:cNvPr id="5" name="Picture 8" descr="http://www.ancient.eu/img/r/p/750x750/6605.png?v=1494339773">
            <a:extLst>
              <a:ext uri="{FF2B5EF4-FFF2-40B4-BE49-F238E27FC236}">
                <a16:creationId xmlns:a16="http://schemas.microsoft.com/office/drawing/2014/main" id="{A090D221-A938-43D2-85AC-045465A6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8071"/>
            <a:ext cx="9144000" cy="4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9074657-9900-4812-9308-5B70DE72B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548067"/>
            <a:ext cx="3218689" cy="4291585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1A1493A-98C5-4AFB-8DB8-5540493E3FF8}"/>
              </a:ext>
            </a:extLst>
          </p:cNvPr>
          <p:cNvCxnSpPr>
            <a:stCxn id="7" idx="3"/>
          </p:cNvCxnSpPr>
          <p:nvPr/>
        </p:nvCxnSpPr>
        <p:spPr bwMode="auto">
          <a:xfrm>
            <a:off x="6350528" y="3693860"/>
            <a:ext cx="1533840" cy="131931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11E1E96-A2FB-46F7-9733-5CB5AEF19C68}"/>
              </a:ext>
            </a:extLst>
          </p:cNvPr>
          <p:cNvSpPr txBox="1"/>
          <p:nvPr/>
        </p:nvSpPr>
        <p:spPr>
          <a:xfrm>
            <a:off x="6350527" y="463932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Cambria" panose="02040503050406030204" pitchFamily="18" charset="0"/>
              </a:rPr>
              <a:t>Chilében talált 15600 éves lábnyom...</a:t>
            </a:r>
          </a:p>
        </p:txBody>
      </p:sp>
    </p:spTree>
    <p:extLst>
      <p:ext uri="{BB962C8B-B14F-4D97-AF65-F5344CB8AC3E}">
        <p14:creationId xmlns:p14="http://schemas.microsoft.com/office/powerpoint/2010/main" val="38288246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3476ACF-1DCD-4CD5-9E00-8A29B42E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vándorlása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5B2F6D0-F175-4D71-8F82-CDC5BE41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0" y="6237312"/>
            <a:ext cx="4823521" cy="53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Az 1976-ban megtalált, 3,7 millió éves ún. </a:t>
            </a:r>
            <a:r>
              <a:rPr lang="hu-HU" altLang="hu-HU" sz="1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laetoli</a:t>
            </a: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 lábnyomok</a:t>
            </a:r>
          </a:p>
        </p:txBody>
      </p:sp>
      <p:pic>
        <p:nvPicPr>
          <p:cNvPr id="2052" name="Picture 4" descr="Kapcsolódó kép">
            <a:extLst>
              <a:ext uri="{FF2B5EF4-FFF2-40B4-BE49-F238E27FC236}">
                <a16:creationId xmlns:a16="http://schemas.microsoft.com/office/drawing/2014/main" id="{34128709-C9F8-4630-833E-5E1B5CFA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36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sratio.hu/wp-content/uploads/2017/09/content-1504273199-footprints.jpg">
            <a:extLst>
              <a:ext uri="{FF2B5EF4-FFF2-40B4-BE49-F238E27FC236}">
                <a16:creationId xmlns:a16="http://schemas.microsoft.com/office/drawing/2014/main" id="{705BD2BD-6500-424C-87D8-B918772B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74" y="1115368"/>
            <a:ext cx="4282726" cy="39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A3CC65DA-275C-48F8-8C2D-90E54862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274" y="5086920"/>
            <a:ext cx="4282726" cy="65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A frissen felfedezett </a:t>
            </a:r>
            <a:r>
              <a:rPr lang="hu-HU" altLang="hu-HU" sz="1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Trachilos</a:t>
            </a: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-nyom Krétáról 5,7 millió éves...</a:t>
            </a:r>
          </a:p>
        </p:txBody>
      </p:sp>
    </p:spTree>
    <p:extLst>
      <p:ext uri="{BB962C8B-B14F-4D97-AF65-F5344CB8AC3E}">
        <p14:creationId xmlns:p14="http://schemas.microsoft.com/office/powerpoint/2010/main" val="34195479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3476ACF-1DCD-4CD5-9E00-8A29B42E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vándorlása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7F0D8D35-12A7-4A3B-8B3E-8DB748F6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4325"/>
            <a:ext cx="91440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6719CCF-ECFC-495C-9A0A-07C28040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26163"/>
            <a:ext cx="9144000" cy="3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Föld benépesítése</a:t>
            </a:r>
            <a:endParaRPr lang="en-GB" altLang="hu-HU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542</Words>
  <Application>Microsoft Office PowerPoint</Application>
  <PresentationFormat>Diavetítés a képernyőre (4:3 oldalarány)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Cambria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62</cp:revision>
  <cp:lastPrinted>1601-01-01T00:00:00Z</cp:lastPrinted>
  <dcterms:created xsi:type="dcterms:W3CDTF">2005-09-25T20:19:27Z</dcterms:created>
  <dcterms:modified xsi:type="dcterms:W3CDTF">2020-07-01T13:35:04Z</dcterms:modified>
</cp:coreProperties>
</file>